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7" r:id="rId2"/>
    <p:sldId id="258" r:id="rId3"/>
    <p:sldId id="259" r:id="rId4"/>
    <p:sldId id="262" r:id="rId5"/>
    <p:sldId id="268" r:id="rId6"/>
    <p:sldId id="272" r:id="rId7"/>
    <p:sldId id="273" r:id="rId8"/>
    <p:sldId id="270" r:id="rId9"/>
    <p:sldId id="271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0E0-F6AF-483B-BBBC-BD4FB3875CEE}" type="datetimeFigureOut">
              <a:rPr lang="hr-HR" smtClean="0"/>
              <a:t>19.9.2023.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EF1-BCEB-43A1-A8BC-17EB4A2711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121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0E0-F6AF-483B-BBBC-BD4FB3875CEE}" type="datetimeFigureOut">
              <a:rPr lang="hr-HR" smtClean="0"/>
              <a:t>19.9.2023.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EF1-BCEB-43A1-A8BC-17EB4A2711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893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0E0-F6AF-483B-BBBC-BD4FB3875CEE}" type="datetimeFigureOut">
              <a:rPr lang="hr-HR" smtClean="0"/>
              <a:t>19.9.2023.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EF1-BCEB-43A1-A8BC-17EB4A2711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5259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0E0-F6AF-483B-BBBC-BD4FB3875CEE}" type="datetimeFigureOut">
              <a:rPr lang="hr-HR" smtClean="0"/>
              <a:t>19.9.2023.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EF1-BCEB-43A1-A8BC-17EB4A271109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1185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0E0-F6AF-483B-BBBC-BD4FB3875CEE}" type="datetimeFigureOut">
              <a:rPr lang="hr-HR" smtClean="0"/>
              <a:t>19.9.2023.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EF1-BCEB-43A1-A8BC-17EB4A2711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9943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0E0-F6AF-483B-BBBC-BD4FB3875CEE}" type="datetimeFigureOut">
              <a:rPr lang="hr-HR" smtClean="0"/>
              <a:t>19.9.2023.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EF1-BCEB-43A1-A8BC-17EB4A2711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540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0E0-F6AF-483B-BBBC-BD4FB3875CEE}" type="datetimeFigureOut">
              <a:rPr lang="hr-HR" smtClean="0"/>
              <a:t>19.9.2023.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EF1-BCEB-43A1-A8BC-17EB4A2711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5445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0E0-F6AF-483B-BBBC-BD4FB3875CEE}" type="datetimeFigureOut">
              <a:rPr lang="hr-HR" smtClean="0"/>
              <a:t>19.9.2023.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EF1-BCEB-43A1-A8BC-17EB4A2711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006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0E0-F6AF-483B-BBBC-BD4FB3875CEE}" type="datetimeFigureOut">
              <a:rPr lang="hr-HR" smtClean="0"/>
              <a:t>19.9.2023.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EF1-BCEB-43A1-A8BC-17EB4A2711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730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0E0-F6AF-483B-BBBC-BD4FB3875CEE}" type="datetimeFigureOut">
              <a:rPr lang="hr-HR" smtClean="0"/>
              <a:t>19.9.2023.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EF1-BCEB-43A1-A8BC-17EB4A2711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822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0E0-F6AF-483B-BBBC-BD4FB3875CEE}" type="datetimeFigureOut">
              <a:rPr lang="hr-HR" smtClean="0"/>
              <a:t>19.9.2023.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EF1-BCEB-43A1-A8BC-17EB4A2711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280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0E0-F6AF-483B-BBBC-BD4FB3875CEE}" type="datetimeFigureOut">
              <a:rPr lang="hr-HR" smtClean="0"/>
              <a:t>19.9.2023.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EF1-BCEB-43A1-A8BC-17EB4A2711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09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0E0-F6AF-483B-BBBC-BD4FB3875CEE}" type="datetimeFigureOut">
              <a:rPr lang="hr-HR" smtClean="0"/>
              <a:t>19.9.2023.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EF1-BCEB-43A1-A8BC-17EB4A2711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22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0E0-F6AF-483B-BBBC-BD4FB3875CEE}" type="datetimeFigureOut">
              <a:rPr lang="hr-HR" smtClean="0"/>
              <a:t>19.9.2023.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EF1-BCEB-43A1-A8BC-17EB4A2711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042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0E0-F6AF-483B-BBBC-BD4FB3875CEE}" type="datetimeFigureOut">
              <a:rPr lang="hr-HR" smtClean="0"/>
              <a:t>19.9.2023.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EF1-BCEB-43A1-A8BC-17EB4A2711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073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0E0-F6AF-483B-BBBC-BD4FB3875CEE}" type="datetimeFigureOut">
              <a:rPr lang="hr-HR" smtClean="0"/>
              <a:t>19.9.2023.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EF1-BCEB-43A1-A8BC-17EB4A2711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647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50E0-F6AF-483B-BBBC-BD4FB3875CEE}" type="datetimeFigureOut">
              <a:rPr lang="hr-HR" smtClean="0"/>
              <a:t>19.9.2023.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EF1-BCEB-43A1-A8BC-17EB4A2711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827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4D550E0-F6AF-483B-BBBC-BD4FB3875CEE}" type="datetimeFigureOut">
              <a:rPr lang="hr-HR" smtClean="0"/>
              <a:t>19.9.2023.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02D3EF1-BCEB-43A1-A8BC-17EB4A2711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549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r/L23LAtSbL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055223" y="126613"/>
            <a:ext cx="8689976" cy="2509213"/>
          </a:xfrm>
        </p:spPr>
        <p:txBody>
          <a:bodyPr/>
          <a:lstStyle/>
          <a:p>
            <a:r>
              <a:rPr lang="hr-HR" dirty="0"/>
              <a:t>Zadatak za vrednovanje rezultata rada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83182" y="3616630"/>
            <a:ext cx="112340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/>
              <a:t>Izradi </a:t>
            </a:r>
            <a:r>
              <a:rPr lang="hr-HR" sz="3200" b="1" dirty="0" err="1"/>
              <a:t>ThingLink</a:t>
            </a:r>
            <a:r>
              <a:rPr lang="hr-HR" sz="3200" b="1" dirty="0"/>
              <a:t> uradak - web stranice na kojem ćeš predstaviti svoju školu, razred  te ga povezati s </a:t>
            </a:r>
            <a:r>
              <a:rPr lang="hr-HR" sz="3200" b="1" dirty="0" err="1"/>
              <a:t>videouratkom</a:t>
            </a:r>
            <a:r>
              <a:rPr lang="hr-HR" sz="3200" b="1" dirty="0"/>
              <a:t> (predstavljanje samog sebe).</a:t>
            </a:r>
          </a:p>
        </p:txBody>
      </p:sp>
    </p:spTree>
    <p:extLst>
      <p:ext uri="{BB962C8B-B14F-4D97-AF65-F5344CB8AC3E}">
        <p14:creationId xmlns:p14="http://schemas.microsoft.com/office/powerpoint/2010/main" val="147617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Thinglink</a:t>
            </a:r>
            <a:r>
              <a:rPr lang="hr-HR" dirty="0"/>
              <a:t> uradak - potrebni elementi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hr-HR" sz="2800" dirty="0"/>
              <a:t>Web stranice  moraju biti sadržajno povezane</a:t>
            </a:r>
          </a:p>
          <a:p>
            <a:pPr lvl="0"/>
            <a:r>
              <a:rPr lang="hr-HR" sz="2800" dirty="0"/>
              <a:t>Poveznice (web mjesto škole i </a:t>
            </a:r>
            <a:r>
              <a:rPr lang="hr-HR" sz="2800" dirty="0" err="1"/>
              <a:t>videouradak</a:t>
            </a:r>
            <a:r>
              <a:rPr lang="hr-HR" sz="2800" dirty="0"/>
              <a:t>)</a:t>
            </a:r>
          </a:p>
          <a:p>
            <a:pPr lvl="0"/>
            <a:r>
              <a:rPr lang="hr-HR" sz="2800" dirty="0" err="1"/>
              <a:t>Fancy</a:t>
            </a:r>
            <a:r>
              <a:rPr lang="hr-HR" sz="2800" dirty="0"/>
              <a:t> tekst </a:t>
            </a:r>
            <a:r>
              <a:rPr lang="hr-HR" sz="2800" dirty="0" err="1"/>
              <a:t>maker</a:t>
            </a:r>
            <a:r>
              <a:rPr lang="hr-HR" sz="2800" dirty="0"/>
              <a:t> – ukrasni tekst</a:t>
            </a:r>
          </a:p>
          <a:p>
            <a:pPr lvl="0"/>
            <a:r>
              <a:rPr lang="hr-HR" sz="2800" dirty="0"/>
              <a:t>Fotografije (album), crteži</a:t>
            </a:r>
          </a:p>
          <a:p>
            <a:r>
              <a:rPr lang="hr-HR" sz="2800" dirty="0" err="1"/>
              <a:t>Videouradak</a:t>
            </a:r>
            <a:endParaRPr lang="hr-HR" sz="28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3396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Web stranice - opis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sz="2800" dirty="0"/>
              <a:t>Potrebno je izraditi  4 web stranice međusobno  sadržajno povezane</a:t>
            </a:r>
          </a:p>
          <a:p>
            <a:r>
              <a:rPr lang="hr-HR" sz="2800" dirty="0"/>
              <a:t>Stranice sadrže  poveznicu na </a:t>
            </a:r>
            <a:r>
              <a:rPr lang="hr-HR" sz="2800" dirty="0" err="1"/>
              <a:t>videouradak</a:t>
            </a:r>
            <a:r>
              <a:rPr lang="hr-HR" sz="2800" dirty="0"/>
              <a:t> – film o sebi  koji predstavlja jedan dan ili tjedan (sadrži fotografije, video isječke, audio zapise), poveznicu na web mjesto škole</a:t>
            </a:r>
          </a:p>
          <a:p>
            <a:r>
              <a:rPr lang="hr-HR" sz="2800" dirty="0"/>
              <a:t>Na  naslovnoj stranici postoje </a:t>
            </a:r>
            <a:r>
              <a:rPr lang="hr-HR" sz="2800" dirty="0" err="1"/>
              <a:t>tagovi</a:t>
            </a:r>
            <a:r>
              <a:rPr lang="hr-HR" sz="2800" dirty="0"/>
              <a:t> koji nas vode do web stranica – na web stranicama naslov prikazan  na slikovit način (ukrasni tekst)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6130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9"/>
          <p:cNvSpPr>
            <a:spLocks noChangeArrowheads="1"/>
          </p:cNvSpPr>
          <p:nvPr/>
        </p:nvSpPr>
        <p:spPr bwMode="auto">
          <a:xfrm>
            <a:off x="3450136" y="2840990"/>
            <a:ext cx="2117725" cy="990600"/>
          </a:xfrm>
          <a:prstGeom prst="rect">
            <a:avLst/>
          </a:prstGeom>
          <a:solidFill>
            <a:srgbClr val="FFC0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sr-Latn-R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UČENJE</a:t>
            </a: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Pravokutnik 10"/>
          <p:cNvSpPr>
            <a:spLocks noChangeArrowheads="1"/>
          </p:cNvSpPr>
          <p:nvPr/>
        </p:nvSpPr>
        <p:spPr bwMode="auto">
          <a:xfrm>
            <a:off x="5819321" y="2840990"/>
            <a:ext cx="2117725" cy="990600"/>
          </a:xfrm>
          <a:prstGeom prst="rect">
            <a:avLst/>
          </a:prstGeom>
          <a:solidFill>
            <a:srgbClr val="7030A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sr-Latn-R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KAO UČENJE</a:t>
            </a: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Pravokutnik 11"/>
          <p:cNvSpPr>
            <a:spLocks noChangeArrowheads="1"/>
          </p:cNvSpPr>
          <p:nvPr/>
        </p:nvSpPr>
        <p:spPr bwMode="auto">
          <a:xfrm>
            <a:off x="3450136" y="4039009"/>
            <a:ext cx="2117725" cy="990600"/>
          </a:xfrm>
          <a:prstGeom prst="rect">
            <a:avLst/>
          </a:prstGeom>
          <a:solidFill>
            <a:srgbClr val="F4B083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NAUČENOGA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Pravokutnik 14"/>
          <p:cNvSpPr>
            <a:spLocks noChangeArrowheads="1"/>
          </p:cNvSpPr>
          <p:nvPr/>
        </p:nvSpPr>
        <p:spPr bwMode="auto">
          <a:xfrm>
            <a:off x="757646" y="2989420"/>
            <a:ext cx="2286136" cy="525463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POVRATNA INFORMACIJA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Pravokutnik 15"/>
          <p:cNvSpPr>
            <a:spLocks noChangeArrowheads="1"/>
          </p:cNvSpPr>
          <p:nvPr/>
        </p:nvSpPr>
        <p:spPr bwMode="auto">
          <a:xfrm>
            <a:off x="8044543" y="2840990"/>
            <a:ext cx="2628900" cy="4111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SAMOVREDNOVANJE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Pravokutnik 16"/>
          <p:cNvSpPr>
            <a:spLocks noChangeArrowheads="1"/>
          </p:cNvSpPr>
          <p:nvPr/>
        </p:nvSpPr>
        <p:spPr bwMode="auto">
          <a:xfrm>
            <a:off x="8044543" y="3336290"/>
            <a:ext cx="2628900" cy="411163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VRŠNJAČKO VREDNOVANJE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Pravokutnik 18"/>
          <p:cNvSpPr>
            <a:spLocks noChangeArrowheads="1"/>
          </p:cNvSpPr>
          <p:nvPr/>
        </p:nvSpPr>
        <p:spPr bwMode="auto">
          <a:xfrm>
            <a:off x="687977" y="4134259"/>
            <a:ext cx="2510699" cy="80010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VREDNOVANJE </a:t>
            </a:r>
            <a:endParaRPr kumimoji="0" lang="sr-Latn-RS" altLang="sr-Latn-R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REZULTATA RADA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2" name="TekstniOkvir 11"/>
          <p:cNvSpPr txBox="1"/>
          <p:nvPr/>
        </p:nvSpPr>
        <p:spPr>
          <a:xfrm>
            <a:off x="991095" y="1088868"/>
            <a:ext cx="2830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/>
              <a:t>Vrednovanje</a:t>
            </a:r>
          </a:p>
        </p:txBody>
      </p:sp>
    </p:spTree>
    <p:extLst>
      <p:ext uri="{BB962C8B-B14F-4D97-AF65-F5344CB8AC3E}">
        <p14:creationId xmlns:p14="http://schemas.microsoft.com/office/powerpoint/2010/main" val="4142674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44210" y="78190"/>
            <a:ext cx="9409590" cy="978254"/>
          </a:xfrm>
        </p:spPr>
        <p:txBody>
          <a:bodyPr/>
          <a:lstStyle/>
          <a:p>
            <a:r>
              <a:rPr lang="hr-HR" dirty="0" err="1"/>
              <a:t>Thinglink</a:t>
            </a:r>
            <a:r>
              <a:rPr lang="hr-HR" dirty="0"/>
              <a:t> uradak - bodovanje 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46886821"/>
              </p:ext>
            </p:extLst>
          </p:nvPr>
        </p:nvGraphicFramePr>
        <p:xfrm>
          <a:off x="530071" y="1386840"/>
          <a:ext cx="11269975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519">
                  <a:extLst>
                    <a:ext uri="{9D8B030D-6E8A-4147-A177-3AD203B41FA5}">
                      <a16:colId xmlns:a16="http://schemas.microsoft.com/office/drawing/2014/main" val="228964980"/>
                    </a:ext>
                  </a:extLst>
                </a:gridCol>
                <a:gridCol w="2824152">
                  <a:extLst>
                    <a:ext uri="{9D8B030D-6E8A-4147-A177-3AD203B41FA5}">
                      <a16:colId xmlns:a16="http://schemas.microsoft.com/office/drawing/2014/main" val="2847060048"/>
                    </a:ext>
                  </a:extLst>
                </a:gridCol>
                <a:gridCol w="2824152">
                  <a:extLst>
                    <a:ext uri="{9D8B030D-6E8A-4147-A177-3AD203B41FA5}">
                      <a16:colId xmlns:a16="http://schemas.microsoft.com/office/drawing/2014/main" val="1872981560"/>
                    </a:ext>
                  </a:extLst>
                </a:gridCol>
                <a:gridCol w="2824152">
                  <a:extLst>
                    <a:ext uri="{9D8B030D-6E8A-4147-A177-3AD203B41FA5}">
                      <a16:colId xmlns:a16="http://schemas.microsoft.com/office/drawing/2014/main" val="1793926456"/>
                    </a:ext>
                  </a:extLst>
                </a:gridCol>
              </a:tblGrid>
              <a:tr h="1255798">
                <a:tc>
                  <a:txBody>
                    <a:bodyPr/>
                    <a:lstStyle/>
                    <a:p>
                      <a:r>
                        <a:rPr lang="hr-HR" sz="1200" b="1" dirty="0"/>
                        <a:t>Web stranice</a:t>
                      </a:r>
                    </a:p>
                    <a:p>
                      <a:endParaRPr lang="hr-HR" sz="1200" b="1" dirty="0"/>
                    </a:p>
                    <a:p>
                      <a:r>
                        <a:rPr lang="hr-HR" sz="1200" dirty="0"/>
                        <a:t>Broj stranica</a:t>
                      </a:r>
                    </a:p>
                    <a:p>
                      <a:r>
                        <a:rPr lang="hr-HR" sz="1200" dirty="0"/>
                        <a:t>Organizacija stranica</a:t>
                      </a:r>
                    </a:p>
                    <a:p>
                      <a:r>
                        <a:rPr lang="hr-HR" sz="1200" dirty="0"/>
                        <a:t>Naziv stranica</a:t>
                      </a:r>
                    </a:p>
                    <a:p>
                      <a:endParaRPr lang="hr-HR" sz="1200" dirty="0"/>
                    </a:p>
                    <a:p>
                      <a:r>
                        <a:rPr lang="hr-HR" sz="1200" dirty="0"/>
                        <a:t>Bodovi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err="1"/>
                        <a:t>ThingLink</a:t>
                      </a:r>
                      <a:r>
                        <a:rPr lang="hr-HR" sz="1200" dirty="0"/>
                        <a:t> uradak  sastoji se</a:t>
                      </a:r>
                      <a:r>
                        <a:rPr lang="hr-HR" sz="1200" baseline="0" dirty="0"/>
                        <a:t> od 4 ili više web stranica  međusobno sadržajno  povezanih (poveznice na stranice škole i </a:t>
                      </a:r>
                      <a:r>
                        <a:rPr lang="hr-HR" sz="1200" baseline="0" dirty="0" err="1"/>
                        <a:t>videouradak</a:t>
                      </a:r>
                      <a:r>
                        <a:rPr lang="hr-HR" sz="1200" baseline="0" dirty="0"/>
                        <a:t>),  predstavljanje škole, razreda i samog sebe.                                                       Naslovna stranica sadrži </a:t>
                      </a:r>
                      <a:r>
                        <a:rPr lang="hr-HR" sz="1200" baseline="0" dirty="0" err="1"/>
                        <a:t>tagove</a:t>
                      </a:r>
                      <a:r>
                        <a:rPr lang="hr-HR" sz="1200" baseline="0" dirty="0"/>
                        <a:t> koji nas vode do ostalih web stranica </a:t>
                      </a:r>
                    </a:p>
                    <a:p>
                      <a:endParaRPr lang="hr-HR" sz="1200" baseline="0" dirty="0"/>
                    </a:p>
                    <a:p>
                      <a:endParaRPr lang="hr-HR" sz="1200" baseline="0" dirty="0"/>
                    </a:p>
                    <a:p>
                      <a:endParaRPr lang="hr-HR" sz="1200" baseline="0" dirty="0"/>
                    </a:p>
                    <a:p>
                      <a:r>
                        <a:rPr lang="hr-HR" sz="1200" baseline="0" dirty="0"/>
                        <a:t>3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err="1"/>
                        <a:t>ThingLink</a:t>
                      </a:r>
                      <a:r>
                        <a:rPr lang="hr-HR" sz="1200" dirty="0"/>
                        <a:t> uradak   sastoji se</a:t>
                      </a:r>
                      <a:r>
                        <a:rPr lang="hr-HR" sz="1200" baseline="0" dirty="0"/>
                        <a:t> od 4 ili više web stranica  međusobno sadržajno  povezanih, predstavljanje škole, razreda i samog sebe. </a:t>
                      </a:r>
                    </a:p>
                    <a:p>
                      <a:r>
                        <a:rPr lang="hr-HR" sz="1200" dirty="0"/>
                        <a:t>Stranice nemaju dobar naziv s obzirom na sadržaj ili što je predstavljeno na samoj stranici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aseline="0" dirty="0"/>
                        <a:t>Naslovna stranica sadrži </a:t>
                      </a:r>
                      <a:r>
                        <a:rPr lang="hr-HR" sz="1200" baseline="0" dirty="0" err="1"/>
                        <a:t>tagove</a:t>
                      </a:r>
                      <a:r>
                        <a:rPr lang="hr-HR" sz="1200" baseline="0" dirty="0"/>
                        <a:t> koji nas vode do ostalih web stranica </a:t>
                      </a:r>
                    </a:p>
                    <a:p>
                      <a:endParaRPr lang="hr-HR" sz="1200" dirty="0"/>
                    </a:p>
                    <a:p>
                      <a:endParaRPr lang="hr-HR" sz="1200" dirty="0"/>
                    </a:p>
                    <a:p>
                      <a:r>
                        <a:rPr lang="hr-HR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err="1"/>
                        <a:t>ThingLink</a:t>
                      </a:r>
                      <a:r>
                        <a:rPr lang="hr-HR" sz="1200" dirty="0"/>
                        <a:t> uradak   </a:t>
                      </a:r>
                      <a:r>
                        <a:rPr lang="hr-HR" sz="1200" dirty="0" err="1"/>
                        <a:t>sastojise</a:t>
                      </a:r>
                      <a:r>
                        <a:rPr lang="hr-HR" sz="1200" dirty="0"/>
                        <a:t> manje od 4  </a:t>
                      </a:r>
                      <a:r>
                        <a:rPr lang="hr-HR" sz="1200" baseline="0" dirty="0"/>
                        <a:t>stranica,  stranice nisu međusobno sadržajno povezane,</a:t>
                      </a:r>
                    </a:p>
                    <a:p>
                      <a:r>
                        <a:rPr lang="hr-HR" sz="1200" baseline="0" dirty="0"/>
                        <a:t>Ne predstavljaju web sjedište razreda.</a:t>
                      </a:r>
                    </a:p>
                    <a:p>
                      <a:endParaRPr lang="hr-HR" sz="12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aseline="0" dirty="0"/>
                        <a:t>Naslovna stranica sadrži </a:t>
                      </a:r>
                      <a:r>
                        <a:rPr lang="hr-HR" sz="1200" baseline="0" dirty="0" err="1"/>
                        <a:t>tagove</a:t>
                      </a:r>
                      <a:r>
                        <a:rPr lang="hr-HR" sz="1200" baseline="0" dirty="0"/>
                        <a:t> koji nas ne vode do ostalih web stranica </a:t>
                      </a:r>
                    </a:p>
                    <a:p>
                      <a:endParaRPr lang="hr-HR" sz="1200" baseline="0" dirty="0"/>
                    </a:p>
                    <a:p>
                      <a:endParaRPr lang="hr-HR" sz="1200" baseline="0" dirty="0"/>
                    </a:p>
                    <a:p>
                      <a:endParaRPr lang="hr-HR" sz="1200" baseline="0" dirty="0"/>
                    </a:p>
                    <a:p>
                      <a:endParaRPr lang="hr-HR" sz="1200" baseline="0" dirty="0"/>
                    </a:p>
                    <a:p>
                      <a:r>
                        <a:rPr lang="hr-HR" sz="1200" baseline="0" dirty="0"/>
                        <a:t>1</a:t>
                      </a:r>
                      <a:endParaRPr lang="hr-H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147750"/>
                  </a:ext>
                </a:extLst>
              </a:tr>
              <a:tr h="1451144">
                <a:tc>
                  <a:txBody>
                    <a:bodyPr/>
                    <a:lstStyle/>
                    <a:p>
                      <a:r>
                        <a:rPr lang="hr-HR" b="1" baseline="0" dirty="0" err="1"/>
                        <a:t>Fancy</a:t>
                      </a:r>
                      <a:r>
                        <a:rPr lang="hr-HR" b="1" baseline="0" dirty="0"/>
                        <a:t> tekst </a:t>
                      </a:r>
                      <a:r>
                        <a:rPr lang="hr-HR" b="1" baseline="0" dirty="0" err="1"/>
                        <a:t>maker</a:t>
                      </a:r>
                      <a:r>
                        <a:rPr lang="hr-HR" b="1" baseline="0" dirty="0"/>
                        <a:t> (ukrasni tekst)</a:t>
                      </a:r>
                    </a:p>
                    <a:p>
                      <a:endParaRPr lang="hr-HR" b="1" baseline="0" dirty="0"/>
                    </a:p>
                    <a:p>
                      <a:endParaRPr lang="hr-HR" b="1" baseline="0" dirty="0"/>
                    </a:p>
                    <a:p>
                      <a:endParaRPr lang="hr-HR" b="1" baseline="0" dirty="0"/>
                    </a:p>
                    <a:p>
                      <a:r>
                        <a:rPr lang="hr-HR" b="1" baseline="0" dirty="0"/>
                        <a:t>bodovi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/>
                        <a:t>Web stranice sadrže barem 2  naslova</a:t>
                      </a:r>
                      <a:r>
                        <a:rPr lang="hr-HR" sz="1400" baseline="0" dirty="0"/>
                        <a:t>/grafike</a:t>
                      </a:r>
                      <a:r>
                        <a:rPr lang="hr-HR" sz="1400" dirty="0"/>
                        <a:t> koji</a:t>
                      </a:r>
                      <a:r>
                        <a:rPr lang="hr-HR" sz="1400" baseline="0" dirty="0"/>
                        <a:t> su izrađeni </a:t>
                      </a:r>
                      <a:r>
                        <a:rPr lang="hr-HR" sz="1400" baseline="0" dirty="0" err="1"/>
                        <a:t>Fancy</a:t>
                      </a:r>
                      <a:r>
                        <a:rPr lang="hr-HR" sz="1400" baseline="0" dirty="0"/>
                        <a:t> tekst </a:t>
                      </a:r>
                      <a:r>
                        <a:rPr lang="hr-HR" sz="1400" baseline="0" dirty="0" err="1"/>
                        <a:t>maker</a:t>
                      </a:r>
                      <a:r>
                        <a:rPr lang="hr-HR" sz="1400" baseline="0" dirty="0"/>
                        <a:t> alatom, time smo obogatili web stranice te smo slikovito prikazali naslov ili podnaslov </a:t>
                      </a:r>
                      <a:r>
                        <a:rPr lang="hr-HR" sz="1400" baseline="0" dirty="0" err="1"/>
                        <a:t>podstranica</a:t>
                      </a:r>
                      <a:endParaRPr lang="hr-HR" sz="1400" baseline="0" dirty="0"/>
                    </a:p>
                    <a:p>
                      <a:endParaRPr lang="hr-HR" sz="1400" baseline="0" dirty="0"/>
                    </a:p>
                    <a:p>
                      <a:r>
                        <a:rPr lang="hr-HR" sz="1400" baseline="0" dirty="0"/>
                        <a:t>2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/>
                        <a:t>Web stranice  sadrže  barem  1</a:t>
                      </a:r>
                      <a:r>
                        <a:rPr lang="hr-HR" sz="1400" baseline="0" dirty="0"/>
                        <a:t> naslov/grafike</a:t>
                      </a:r>
                      <a:r>
                        <a:rPr lang="hr-HR" sz="1400" dirty="0"/>
                        <a:t> koji</a:t>
                      </a:r>
                      <a:r>
                        <a:rPr lang="hr-HR" sz="1400" baseline="0" dirty="0"/>
                        <a:t> su izrađeni </a:t>
                      </a:r>
                      <a:r>
                        <a:rPr lang="hr-HR" sz="1400" baseline="0" dirty="0" err="1"/>
                        <a:t>Fancy</a:t>
                      </a:r>
                      <a:r>
                        <a:rPr lang="hr-HR" sz="1400" baseline="0" dirty="0"/>
                        <a:t> tekst </a:t>
                      </a:r>
                      <a:r>
                        <a:rPr lang="hr-HR" sz="1400" baseline="0" dirty="0" err="1"/>
                        <a:t>maker</a:t>
                      </a:r>
                      <a:r>
                        <a:rPr lang="hr-HR" sz="1400" baseline="0" dirty="0"/>
                        <a:t> alatom, time smo obogatili web stranice te smo slikovito prikazali naslov ili podnaslov </a:t>
                      </a:r>
                      <a:r>
                        <a:rPr lang="hr-HR" sz="1400" baseline="0" dirty="0" err="1"/>
                        <a:t>podstranice</a:t>
                      </a:r>
                      <a:endParaRPr lang="hr-HR" sz="1400" baseline="0" dirty="0"/>
                    </a:p>
                    <a:p>
                      <a:endParaRPr lang="hr-HR" sz="1400" baseline="0" dirty="0"/>
                    </a:p>
                    <a:p>
                      <a:r>
                        <a:rPr lang="hr-HR" sz="1400" baseline="0" dirty="0"/>
                        <a:t>1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/>
                        <a:t>Web stranice ne sadrže naslove/grafike koje</a:t>
                      </a:r>
                      <a:r>
                        <a:rPr lang="hr-HR" sz="1400" baseline="0" dirty="0"/>
                        <a:t> su izrađeni </a:t>
                      </a:r>
                      <a:r>
                        <a:rPr lang="hr-HR" sz="1400" baseline="0" dirty="0" err="1"/>
                        <a:t>Fancy</a:t>
                      </a:r>
                      <a:r>
                        <a:rPr lang="hr-HR" sz="1400" baseline="0" dirty="0"/>
                        <a:t> tekst </a:t>
                      </a:r>
                      <a:r>
                        <a:rPr lang="hr-HR" sz="1400" baseline="0" dirty="0" err="1"/>
                        <a:t>maker</a:t>
                      </a:r>
                      <a:r>
                        <a:rPr lang="hr-HR" sz="1400" baseline="0" dirty="0"/>
                        <a:t> alatom,  nisu u funkciji obogaćivanja  web stranice</a:t>
                      </a:r>
                    </a:p>
                    <a:p>
                      <a:r>
                        <a:rPr lang="hr-HR" sz="1400" baseline="0" dirty="0"/>
                        <a:t>Web stranice sadrže istaknute naslove koje zorno pridonose  sadržaj web stranica </a:t>
                      </a:r>
                    </a:p>
                    <a:p>
                      <a:r>
                        <a:rPr lang="hr-HR" sz="1400" baseline="0" dirty="0"/>
                        <a:t>1</a:t>
                      </a:r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934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112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44210" y="78190"/>
            <a:ext cx="9409590" cy="978254"/>
          </a:xfrm>
        </p:spPr>
        <p:txBody>
          <a:bodyPr/>
          <a:lstStyle/>
          <a:p>
            <a:r>
              <a:rPr lang="hr-HR" dirty="0"/>
              <a:t>Web stranice - bodovanje 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78882639"/>
              </p:ext>
            </p:extLst>
          </p:nvPr>
        </p:nvGraphicFramePr>
        <p:xfrm>
          <a:off x="514831" y="1829070"/>
          <a:ext cx="11269975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519">
                  <a:extLst>
                    <a:ext uri="{9D8B030D-6E8A-4147-A177-3AD203B41FA5}">
                      <a16:colId xmlns:a16="http://schemas.microsoft.com/office/drawing/2014/main" val="228964980"/>
                    </a:ext>
                  </a:extLst>
                </a:gridCol>
                <a:gridCol w="2824152">
                  <a:extLst>
                    <a:ext uri="{9D8B030D-6E8A-4147-A177-3AD203B41FA5}">
                      <a16:colId xmlns:a16="http://schemas.microsoft.com/office/drawing/2014/main" val="2847060048"/>
                    </a:ext>
                  </a:extLst>
                </a:gridCol>
                <a:gridCol w="2824152">
                  <a:extLst>
                    <a:ext uri="{9D8B030D-6E8A-4147-A177-3AD203B41FA5}">
                      <a16:colId xmlns:a16="http://schemas.microsoft.com/office/drawing/2014/main" val="1872981560"/>
                    </a:ext>
                  </a:extLst>
                </a:gridCol>
                <a:gridCol w="2824152">
                  <a:extLst>
                    <a:ext uri="{9D8B030D-6E8A-4147-A177-3AD203B41FA5}">
                      <a16:colId xmlns:a16="http://schemas.microsoft.com/office/drawing/2014/main" val="1793926456"/>
                    </a:ext>
                  </a:extLst>
                </a:gridCol>
              </a:tblGrid>
              <a:tr h="2316249">
                <a:tc>
                  <a:txBody>
                    <a:bodyPr/>
                    <a:lstStyle/>
                    <a:p>
                      <a:r>
                        <a:rPr lang="hr-HR" sz="1600" dirty="0"/>
                        <a:t>Video uradak</a:t>
                      </a:r>
                    </a:p>
                    <a:p>
                      <a:endParaRPr lang="hr-HR" sz="1600" dirty="0"/>
                    </a:p>
                    <a:p>
                      <a:r>
                        <a:rPr lang="hr-HR" sz="1600" dirty="0"/>
                        <a:t>Kvaliteta</a:t>
                      </a:r>
                    </a:p>
                    <a:p>
                      <a:r>
                        <a:rPr lang="hr-HR" sz="1600" dirty="0"/>
                        <a:t>Trajanje</a:t>
                      </a:r>
                    </a:p>
                    <a:p>
                      <a:r>
                        <a:rPr lang="hr-HR" sz="1600" dirty="0"/>
                        <a:t>Sadržaj</a:t>
                      </a:r>
                    </a:p>
                    <a:p>
                      <a:endParaRPr lang="hr-HR" sz="1600" dirty="0"/>
                    </a:p>
                    <a:p>
                      <a:endParaRPr lang="hr-HR" sz="1600" dirty="0"/>
                    </a:p>
                    <a:p>
                      <a:endParaRPr lang="hr-HR" sz="1600" dirty="0"/>
                    </a:p>
                    <a:p>
                      <a:endParaRPr lang="hr-HR" sz="1600" dirty="0"/>
                    </a:p>
                    <a:p>
                      <a:r>
                        <a:rPr lang="hr-HR" sz="1600" dirty="0"/>
                        <a:t>Bodovi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/>
                        <a:t>Video</a:t>
                      </a:r>
                      <a:r>
                        <a:rPr lang="hr-HR" sz="1400" baseline="0" dirty="0"/>
                        <a:t> uradak je bez suvišnih zvukova sa strane, sadrži fotografije isječke videozapisa, zvučne zapise i tekst. Trajanje </a:t>
                      </a:r>
                      <a:r>
                        <a:rPr lang="hr-HR" sz="1400" baseline="0" dirty="0" err="1"/>
                        <a:t>videouratka</a:t>
                      </a:r>
                      <a:r>
                        <a:rPr lang="hr-HR" sz="1400" baseline="0" dirty="0"/>
                        <a:t> u zadanom vremenu   (oko 3 minute). Sadržaj </a:t>
                      </a:r>
                      <a:r>
                        <a:rPr lang="hr-HR" sz="1400" baseline="0" dirty="0" err="1"/>
                        <a:t>videouratka</a:t>
                      </a:r>
                      <a:r>
                        <a:rPr lang="hr-HR" sz="1400" baseline="0" dirty="0"/>
                        <a:t> je izvrsno osmišljen i prikazuje samu temu (predstavljanje samog sebe).</a:t>
                      </a:r>
                      <a:endParaRPr lang="hr-HR" sz="1400" dirty="0"/>
                    </a:p>
                    <a:p>
                      <a:endParaRPr lang="hr-HR" sz="1400" dirty="0"/>
                    </a:p>
                    <a:p>
                      <a:r>
                        <a:rPr lang="hr-HR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/>
                        <a:t>Video</a:t>
                      </a:r>
                      <a:r>
                        <a:rPr lang="hr-HR" sz="1400" baseline="0" dirty="0"/>
                        <a:t> uradak ima suvišnih zvukova sa strane, sadrži fotografije isječke videozapisa, zvučne zapise i tekst. Trajanje </a:t>
                      </a:r>
                      <a:r>
                        <a:rPr lang="hr-HR" sz="1400" baseline="0" dirty="0" err="1"/>
                        <a:t>videouratka</a:t>
                      </a:r>
                      <a:r>
                        <a:rPr lang="hr-HR" sz="1400" baseline="0" dirty="0"/>
                        <a:t> u zadanom vremenu   (oko 3 minute). Sadržaj </a:t>
                      </a:r>
                      <a:r>
                        <a:rPr lang="hr-HR" sz="1400" baseline="0" dirty="0" err="1"/>
                        <a:t>videouratka</a:t>
                      </a:r>
                      <a:r>
                        <a:rPr lang="hr-HR" sz="1400" baseline="0" dirty="0"/>
                        <a:t> je izvrsno osmišljen ali ne prikazuje samu temu (predstavljanje samog sebe).</a:t>
                      </a:r>
                      <a:endParaRPr lang="hr-HR" sz="1400" dirty="0"/>
                    </a:p>
                    <a:p>
                      <a:endParaRPr lang="hr-HR" sz="1400" dirty="0"/>
                    </a:p>
                    <a:p>
                      <a:r>
                        <a:rPr lang="hr-HR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/>
                        <a:t>Video</a:t>
                      </a:r>
                      <a:r>
                        <a:rPr lang="hr-HR" sz="1400" baseline="0" dirty="0"/>
                        <a:t> uradak ima  suvišnih zvukova sa stane, sadrži fotografije isječke videozapisa, zvučne zapise i tekst, međutim elementi nisu baš dobro složeni u cjelinu. Trajanje </a:t>
                      </a:r>
                      <a:r>
                        <a:rPr lang="hr-HR" sz="1400" baseline="0" dirty="0" err="1"/>
                        <a:t>videouratka</a:t>
                      </a:r>
                      <a:r>
                        <a:rPr lang="hr-HR" sz="1400" baseline="0" dirty="0"/>
                        <a:t> u zadanom vremenu  (oko 3 minute). Sadržaj </a:t>
                      </a:r>
                      <a:r>
                        <a:rPr lang="hr-HR" sz="1400" baseline="0" dirty="0" err="1"/>
                        <a:t>videouratka</a:t>
                      </a:r>
                      <a:r>
                        <a:rPr lang="hr-HR" sz="1400" baseline="0" dirty="0"/>
                        <a:t> nije dobro osmišljen i ne  prikazuje samu temu (predstavljanje samog sebe).</a:t>
                      </a:r>
                      <a:endParaRPr lang="hr-HR" sz="1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827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202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52811191"/>
              </p:ext>
            </p:extLst>
          </p:nvPr>
        </p:nvGraphicFramePr>
        <p:xfrm>
          <a:off x="838200" y="446810"/>
          <a:ext cx="10515600" cy="5654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2896498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4706004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7298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93926456"/>
                    </a:ext>
                  </a:extLst>
                </a:gridCol>
              </a:tblGrid>
              <a:tr h="1413299">
                <a:tc>
                  <a:txBody>
                    <a:bodyPr/>
                    <a:lstStyle/>
                    <a:p>
                      <a:r>
                        <a:rPr lang="hr-HR" b="1" dirty="0"/>
                        <a:t>Poveznice</a:t>
                      </a:r>
                    </a:p>
                    <a:p>
                      <a:endParaRPr lang="hr-HR" b="1" dirty="0"/>
                    </a:p>
                    <a:p>
                      <a:endParaRPr lang="hr-HR" b="1" dirty="0"/>
                    </a:p>
                    <a:p>
                      <a:endParaRPr lang="hr-HR" b="1" dirty="0"/>
                    </a:p>
                    <a:p>
                      <a:r>
                        <a:rPr lang="hr-HR" b="1" dirty="0"/>
                        <a:t>Bodovi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/>
                        <a:t>U </a:t>
                      </a:r>
                      <a:r>
                        <a:rPr lang="hr-HR" sz="1400" dirty="0" err="1"/>
                        <a:t>ThingLink</a:t>
                      </a:r>
                      <a:r>
                        <a:rPr lang="hr-HR" sz="1400" dirty="0"/>
                        <a:t> uratku  postoji poveznica na web</a:t>
                      </a:r>
                      <a:r>
                        <a:rPr lang="hr-HR" sz="1400" baseline="0" dirty="0"/>
                        <a:t> stranicu škole, poveznica na </a:t>
                      </a:r>
                      <a:r>
                        <a:rPr lang="hr-HR" sz="1400" baseline="0" dirty="0" err="1"/>
                        <a:t>videouradak</a:t>
                      </a:r>
                      <a:r>
                        <a:rPr lang="hr-HR" sz="1400" baseline="0" dirty="0"/>
                        <a:t> (</a:t>
                      </a:r>
                      <a:r>
                        <a:rPr lang="hr-HR" sz="1400" baseline="0" dirty="0" err="1"/>
                        <a:t>OneDrive</a:t>
                      </a:r>
                      <a:r>
                        <a:rPr lang="hr-HR" sz="1400" baseline="0" dirty="0"/>
                        <a:t> ili YouTube)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aseline="0" dirty="0"/>
                        <a:t>2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/>
                        <a:t>U </a:t>
                      </a:r>
                      <a:r>
                        <a:rPr lang="hr-HR" sz="1400" dirty="0" err="1"/>
                        <a:t>ThingLink</a:t>
                      </a:r>
                      <a:r>
                        <a:rPr lang="hr-HR" sz="1400" dirty="0"/>
                        <a:t> uratku  postoji poveznica na web</a:t>
                      </a:r>
                      <a:r>
                        <a:rPr lang="hr-HR" sz="1400" baseline="0" dirty="0"/>
                        <a:t> stranicu škole, poveznica na </a:t>
                      </a:r>
                      <a:r>
                        <a:rPr lang="hr-HR" sz="1400" baseline="0" dirty="0" err="1"/>
                        <a:t>videouradak</a:t>
                      </a:r>
                      <a:r>
                        <a:rPr lang="hr-HR" sz="1400" baseline="0" dirty="0"/>
                        <a:t> (</a:t>
                      </a:r>
                      <a:r>
                        <a:rPr lang="hr-HR" sz="1400" baseline="0" dirty="0" err="1"/>
                        <a:t>OneDrive</a:t>
                      </a:r>
                      <a:r>
                        <a:rPr lang="hr-HR" sz="1400" baseline="0" dirty="0"/>
                        <a:t> ili YouTube) ne postoji</a:t>
                      </a:r>
                      <a:endParaRPr lang="hr-HR" sz="1400" dirty="0"/>
                    </a:p>
                    <a:p>
                      <a:r>
                        <a:rPr lang="hr-HR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/>
                        <a:t>U </a:t>
                      </a:r>
                      <a:r>
                        <a:rPr lang="hr-HR" sz="1400" dirty="0" err="1"/>
                        <a:t>ThingLink</a:t>
                      </a:r>
                      <a:r>
                        <a:rPr lang="hr-HR" sz="1400" dirty="0"/>
                        <a:t> uratku ne  postoji poveznica na web</a:t>
                      </a:r>
                      <a:r>
                        <a:rPr lang="hr-HR" sz="1400" baseline="0" dirty="0"/>
                        <a:t> stranicu škole, ni na </a:t>
                      </a:r>
                      <a:r>
                        <a:rPr lang="hr-HR" sz="1400" baseline="0" dirty="0" err="1"/>
                        <a:t>videouradak</a:t>
                      </a:r>
                      <a:r>
                        <a:rPr lang="hr-HR" sz="1400" baseline="0" dirty="0"/>
                        <a:t> (</a:t>
                      </a:r>
                      <a:r>
                        <a:rPr lang="hr-HR" sz="1400" baseline="0" dirty="0" err="1"/>
                        <a:t>OneDrive</a:t>
                      </a:r>
                      <a:r>
                        <a:rPr lang="hr-HR" sz="1400" baseline="0" dirty="0"/>
                        <a:t> ili YouTube)</a:t>
                      </a:r>
                      <a:endParaRPr lang="hr-HR" sz="1400" dirty="0"/>
                    </a:p>
                    <a:p>
                      <a:endParaRPr lang="hr-HR" sz="1400" dirty="0"/>
                    </a:p>
                    <a:p>
                      <a:r>
                        <a:rPr lang="hr-HR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147750"/>
                  </a:ext>
                </a:extLst>
              </a:tr>
              <a:tr h="1221970">
                <a:tc>
                  <a:txBody>
                    <a:bodyPr/>
                    <a:lstStyle/>
                    <a:p>
                      <a:r>
                        <a:rPr lang="hr-HR" sz="1600" baseline="0" dirty="0"/>
                        <a:t>Dizajn</a:t>
                      </a:r>
                    </a:p>
                    <a:p>
                      <a:endParaRPr lang="hr-HR" sz="1600" baseline="0" dirty="0"/>
                    </a:p>
                    <a:p>
                      <a:endParaRPr lang="hr-HR" sz="1600" baseline="0" dirty="0"/>
                    </a:p>
                    <a:p>
                      <a:r>
                        <a:rPr lang="hr-HR" sz="1600" baseline="0" dirty="0"/>
                        <a:t>Bodovi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err="1"/>
                        <a:t>ThingLink</a:t>
                      </a:r>
                      <a:r>
                        <a:rPr lang="hr-HR" sz="1400" dirty="0"/>
                        <a:t> uradak uređen -  </a:t>
                      </a:r>
                      <a:r>
                        <a:rPr lang="hr-HR" sz="1400" baseline="0" dirty="0"/>
                        <a:t> dizajn, </a:t>
                      </a:r>
                      <a:r>
                        <a:rPr lang="hr-HR" sz="1400" baseline="0" dirty="0" err="1"/>
                        <a:t>tagovi</a:t>
                      </a:r>
                      <a:r>
                        <a:rPr lang="hr-HR" sz="1400" baseline="0" dirty="0"/>
                        <a:t>, naslovna stranica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aseline="0" dirty="0"/>
                        <a:t>2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err="1"/>
                        <a:t>ThingLink</a:t>
                      </a:r>
                      <a:r>
                        <a:rPr lang="hr-HR" sz="1400" dirty="0"/>
                        <a:t> uradak nije  uređen prema zadatku </a:t>
                      </a:r>
                      <a:r>
                        <a:rPr lang="hr-HR" sz="1400" baseline="0" dirty="0"/>
                        <a:t>– uređen dizajn, naslovna stranica,  </a:t>
                      </a:r>
                      <a:r>
                        <a:rPr lang="hr-HR" sz="1400" baseline="0" dirty="0" err="1"/>
                        <a:t>tagovi</a:t>
                      </a:r>
                      <a:r>
                        <a:rPr lang="hr-HR" sz="1400" baseline="0" dirty="0"/>
                        <a:t> ne povezuju sadržaje stranica</a:t>
                      </a:r>
                      <a:endParaRPr lang="hr-HR" sz="1400" dirty="0"/>
                    </a:p>
                    <a:p>
                      <a:endParaRPr lang="hr-HR" sz="1400" dirty="0"/>
                    </a:p>
                    <a:p>
                      <a:endParaRPr lang="hr-HR" sz="1400" dirty="0"/>
                    </a:p>
                    <a:p>
                      <a:r>
                        <a:rPr lang="hr-HR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err="1"/>
                        <a:t>ThingLink</a:t>
                      </a:r>
                      <a:r>
                        <a:rPr lang="hr-HR" sz="1400" dirty="0"/>
                        <a:t> uradak nije  uređen prema zadatku </a:t>
                      </a:r>
                      <a:r>
                        <a:rPr lang="hr-HR" sz="1400" baseline="0" dirty="0"/>
                        <a:t>– nije uređen dizajn, naslovna stranica,  </a:t>
                      </a:r>
                      <a:r>
                        <a:rPr lang="hr-HR" sz="1400" baseline="0" dirty="0" err="1"/>
                        <a:t>tagovi</a:t>
                      </a:r>
                      <a:r>
                        <a:rPr lang="hr-HR" sz="1400" baseline="0" dirty="0"/>
                        <a:t> ne povezuju sadržaje stranica</a:t>
                      </a:r>
                      <a:endParaRPr lang="hr-HR" sz="1400" dirty="0"/>
                    </a:p>
                    <a:p>
                      <a:endParaRPr lang="hr-HR" sz="1400" dirty="0"/>
                    </a:p>
                    <a:p>
                      <a:endParaRPr lang="hr-HR" sz="1400" dirty="0"/>
                    </a:p>
                    <a:p>
                      <a:r>
                        <a:rPr lang="hr-HR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934921"/>
                  </a:ext>
                </a:extLst>
              </a:tr>
              <a:tr h="1295524">
                <a:tc>
                  <a:txBody>
                    <a:bodyPr/>
                    <a:lstStyle/>
                    <a:p>
                      <a:r>
                        <a:rPr lang="hr-HR" sz="1600" b="0" baseline="0" dirty="0"/>
                        <a:t>Upitnik </a:t>
                      </a:r>
                      <a:r>
                        <a:rPr lang="hr-HR" sz="1600" b="0" baseline="0" dirty="0" err="1"/>
                        <a:t>samovrednovanja</a:t>
                      </a:r>
                      <a:endParaRPr lang="hr-HR" sz="1600" b="0" baseline="0" dirty="0"/>
                    </a:p>
                    <a:p>
                      <a:endParaRPr lang="hr-HR" sz="1600" b="0" baseline="0" dirty="0"/>
                    </a:p>
                    <a:p>
                      <a:endParaRPr lang="hr-HR" sz="1600" b="0" baseline="0" dirty="0"/>
                    </a:p>
                    <a:p>
                      <a:endParaRPr lang="hr-HR" sz="1600" b="0" baseline="0" dirty="0"/>
                    </a:p>
                    <a:p>
                      <a:r>
                        <a:rPr lang="hr-HR" sz="1600" b="0" baseline="0" dirty="0"/>
                        <a:t>Bodovi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/>
                        <a:t>Upitnik</a:t>
                      </a:r>
                      <a:r>
                        <a:rPr lang="hr-HR" sz="1400" baseline="0" dirty="0"/>
                        <a:t> </a:t>
                      </a:r>
                      <a:r>
                        <a:rPr lang="hr-HR" sz="1400" baseline="0" dirty="0" err="1"/>
                        <a:t>samovrednovanja</a:t>
                      </a:r>
                      <a:r>
                        <a:rPr lang="hr-HR" sz="1400" baseline="0" dirty="0"/>
                        <a:t>  -  ispunjen</a:t>
                      </a:r>
                      <a:endParaRPr lang="hr-HR" sz="1400" dirty="0"/>
                    </a:p>
                    <a:p>
                      <a:endParaRPr lang="hr-HR" sz="1400" b="1" dirty="0"/>
                    </a:p>
                    <a:p>
                      <a:endParaRPr lang="hr-HR" sz="1400" b="1" dirty="0"/>
                    </a:p>
                    <a:p>
                      <a:r>
                        <a:rPr lang="hr-HR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/>
                        <a:t>Upitnik</a:t>
                      </a:r>
                      <a:r>
                        <a:rPr lang="hr-HR" sz="1400" baseline="0" dirty="0"/>
                        <a:t> </a:t>
                      </a:r>
                      <a:r>
                        <a:rPr lang="hr-HR" sz="1400" baseline="0" dirty="0" err="1"/>
                        <a:t>samovrednovanja</a:t>
                      </a:r>
                      <a:r>
                        <a:rPr lang="hr-HR" sz="1400" baseline="0" dirty="0"/>
                        <a:t>  nije ili  djelomično ispunjen</a:t>
                      </a:r>
                      <a:endParaRPr lang="hr-HR" sz="1400" dirty="0"/>
                    </a:p>
                    <a:p>
                      <a:endParaRPr lang="hr-HR" sz="1400" dirty="0"/>
                    </a:p>
                    <a:p>
                      <a:endParaRPr lang="hr-HR" sz="1400" dirty="0"/>
                    </a:p>
                    <a:p>
                      <a:r>
                        <a:rPr lang="hr-HR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791224"/>
                  </a:ext>
                </a:extLst>
              </a:tr>
              <a:tr h="1295524">
                <a:tc>
                  <a:txBody>
                    <a:bodyPr/>
                    <a:lstStyle/>
                    <a:p>
                      <a:r>
                        <a:rPr lang="hr-HR" sz="1600" b="1" baseline="0" dirty="0"/>
                        <a:t>Ukupno                         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186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820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Vrednovanje naučenog</a:t>
            </a:r>
            <a:br>
              <a:rPr lang="hr-HR" dirty="0"/>
            </a:br>
            <a:r>
              <a:rPr lang="hr-HR" dirty="0"/>
              <a:t>Bodovna skala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64990004"/>
              </p:ext>
            </p:extLst>
          </p:nvPr>
        </p:nvGraphicFramePr>
        <p:xfrm>
          <a:off x="913775" y="2029506"/>
          <a:ext cx="6731000" cy="4370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5500">
                  <a:extLst>
                    <a:ext uri="{9D8B030D-6E8A-4147-A177-3AD203B41FA5}">
                      <a16:colId xmlns:a16="http://schemas.microsoft.com/office/drawing/2014/main" val="722659249"/>
                    </a:ext>
                  </a:extLst>
                </a:gridCol>
                <a:gridCol w="3365500">
                  <a:extLst>
                    <a:ext uri="{9D8B030D-6E8A-4147-A177-3AD203B41FA5}">
                      <a16:colId xmlns:a16="http://schemas.microsoft.com/office/drawing/2014/main" val="2823709054"/>
                    </a:ext>
                  </a:extLst>
                </a:gridCol>
              </a:tblGrid>
              <a:tr h="728390">
                <a:tc>
                  <a:txBody>
                    <a:bodyPr/>
                    <a:lstStyle/>
                    <a:p>
                      <a:pPr algn="l"/>
                      <a:r>
                        <a:rPr lang="hr-HR" sz="2400" dirty="0"/>
                        <a:t>Bodovi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2400" dirty="0"/>
                        <a:t>Ocjena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325618"/>
                  </a:ext>
                </a:extLst>
              </a:tr>
              <a:tr h="728390">
                <a:tc>
                  <a:txBody>
                    <a:bodyPr/>
                    <a:lstStyle/>
                    <a:p>
                      <a:r>
                        <a:rPr lang="hr-HR" sz="2400" dirty="0"/>
                        <a:t>11, 10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odličan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599916"/>
                  </a:ext>
                </a:extLst>
              </a:tr>
              <a:tr h="728390">
                <a:tc>
                  <a:txBody>
                    <a:bodyPr/>
                    <a:lstStyle/>
                    <a:p>
                      <a:r>
                        <a:rPr lang="hr-HR" sz="2400" dirty="0"/>
                        <a:t>9, 8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vrlo dobar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288643"/>
                  </a:ext>
                </a:extLst>
              </a:tr>
              <a:tr h="728390">
                <a:tc>
                  <a:txBody>
                    <a:bodyPr/>
                    <a:lstStyle/>
                    <a:p>
                      <a:r>
                        <a:rPr lang="hr-HR" sz="2400" dirty="0"/>
                        <a:t>7, 6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dobar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479499"/>
                  </a:ext>
                </a:extLst>
              </a:tr>
              <a:tr h="728390">
                <a:tc>
                  <a:txBody>
                    <a:bodyPr/>
                    <a:lstStyle/>
                    <a:p>
                      <a:r>
                        <a:rPr lang="hr-HR" sz="2400" dirty="0"/>
                        <a:t>5, 4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dovoljan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64780"/>
                  </a:ext>
                </a:extLst>
              </a:tr>
              <a:tr h="728390">
                <a:tc>
                  <a:txBody>
                    <a:bodyPr/>
                    <a:lstStyle/>
                    <a:p>
                      <a:r>
                        <a:rPr lang="hr-HR" sz="2400" dirty="0"/>
                        <a:t>Bodovi &lt;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nedovoljan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048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395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520840" y="1055914"/>
            <a:ext cx="101781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/>
              <a:t>Želim vam puno uspjeha u izradi projekta!</a:t>
            </a:r>
          </a:p>
          <a:p>
            <a:endParaRPr lang="hr-HR" sz="4400" dirty="0"/>
          </a:p>
          <a:p>
            <a:endParaRPr lang="hr-HR" sz="4400" dirty="0"/>
          </a:p>
          <a:p>
            <a:endParaRPr lang="hr-HR" sz="4400" dirty="0"/>
          </a:p>
          <a:p>
            <a:r>
              <a:rPr lang="hr-HR" sz="4400" b="1" dirty="0" err="1"/>
              <a:t>Samovrednovanje</a:t>
            </a:r>
            <a:r>
              <a:rPr lang="hr-HR" sz="4400" dirty="0"/>
              <a:t> izrada web stranica – </a:t>
            </a:r>
            <a:r>
              <a:rPr lang="en-US" sz="4400" dirty="0" err="1" smtClean="0">
                <a:hlinkClick r:id="rId2"/>
              </a:rPr>
              <a:t>poveznica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1622097887"/>
      </p:ext>
    </p:extLst>
  </p:cSld>
  <p:clrMapOvr>
    <a:masterClrMapping/>
  </p:clrMapOvr>
</p:sld>
</file>

<file path=ppt/theme/theme1.xml><?xml version="1.0" encoding="utf-8"?>
<a:theme xmlns:a="http://schemas.openxmlformats.org/drawingml/2006/main" name="Kapljica">
  <a:themeElements>
    <a:clrScheme name="Kapljic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Kaplj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Kapljica</Template>
  <TotalTime>622</TotalTime>
  <Words>696</Words>
  <Application>Microsoft Office PowerPoint</Application>
  <PresentationFormat>Široki zaslon</PresentationFormat>
  <Paragraphs>145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Tw Cen MT</vt:lpstr>
      <vt:lpstr>Kapljica</vt:lpstr>
      <vt:lpstr>Zadatak za vrednovanje rezultata rada</vt:lpstr>
      <vt:lpstr>Thinglink uradak - potrebni elementi</vt:lpstr>
      <vt:lpstr>Web stranice - opis</vt:lpstr>
      <vt:lpstr>PowerPoint prezentacija</vt:lpstr>
      <vt:lpstr>Thinglink uradak - bodovanje </vt:lpstr>
      <vt:lpstr>Web stranice - bodovanje </vt:lpstr>
      <vt:lpstr>PowerPoint prezentacija</vt:lpstr>
      <vt:lpstr>Vrednovanje naučenog Bodovna skala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Zadatak za vrednovanje</dc:title>
  <dc:creator>Windows korisnik</dc:creator>
  <cp:lastModifiedBy>Ljiljana</cp:lastModifiedBy>
  <cp:revision>41</cp:revision>
  <dcterms:created xsi:type="dcterms:W3CDTF">2020-05-20T05:11:50Z</dcterms:created>
  <dcterms:modified xsi:type="dcterms:W3CDTF">2023-09-19T07:28:25Z</dcterms:modified>
</cp:coreProperties>
</file>